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7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5143500" type="screen16x9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25460E"/>
    <a:srgbClr val="F20000"/>
    <a:srgbClr val="FBF5A5"/>
    <a:srgbClr val="F6A21D"/>
    <a:srgbClr val="FF5050"/>
    <a:srgbClr val="8E9A9E"/>
    <a:srgbClr val="66FF33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318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150" y="1790058"/>
            <a:ext cx="6743700" cy="123444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285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1396" y="3264408"/>
            <a:ext cx="5101209" cy="929921"/>
          </a:xfrm>
          <a:noFill/>
        </p:spPr>
        <p:txBody>
          <a:bodyPr/>
          <a:lstStyle>
            <a:lvl1pPr marL="0" indent="0" algn="ctr">
              <a:buNone/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A742B-ED98-445E-B511-BA1EB5E4093A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6DCFC-0B7A-4082-9348-CA00BCDCC83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5F854-232B-4169-B594-14F0858EE106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E18EC2-51BD-44F7-8A7E-8CFE3685511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0150" y="1790058"/>
            <a:ext cx="6743700" cy="123444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285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1396" y="3264349"/>
            <a:ext cx="5101209" cy="948812"/>
          </a:xfrm>
        </p:spPr>
        <p:txBody>
          <a:bodyPr anchorCtr="1"/>
          <a:lstStyle>
            <a:lvl1pPr marL="0" indent="0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8A4B5-F0F9-426E-96A6-349A5E1694C0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F3758-74B2-435D-8977-FD96A4A1ECE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6434" y="1978533"/>
            <a:ext cx="3203828" cy="23264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737" y="1978533"/>
            <a:ext cx="3202685" cy="23264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E93DF-1FD6-429C-BE6C-CEB9B749539C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1B44A2-29F3-4B78-8417-9A264067F83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7577" y="1735075"/>
            <a:ext cx="3202686" cy="528065"/>
          </a:xfrm>
        </p:spPr>
        <p:txBody>
          <a:bodyPr anchor="b" anchorCtr="1"/>
          <a:lstStyle>
            <a:lvl1pPr marL="0" indent="0" algn="ctr">
              <a:buNone/>
              <a:defRPr sz="1425" b="0" cap="all" spc="75" baseline="0">
                <a:solidFill>
                  <a:schemeClr val="tx2"/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7577" y="2357438"/>
            <a:ext cx="3202686" cy="19475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737" y="2357438"/>
            <a:ext cx="3190113" cy="1947582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753737" y="1735075"/>
            <a:ext cx="3202686" cy="528065"/>
          </a:xfrm>
        </p:spPr>
        <p:txBody>
          <a:bodyPr anchor="b" anchorCtr="1"/>
          <a:lstStyle>
            <a:lvl1pPr marL="0" indent="0" algn="ctr">
              <a:buNone/>
              <a:defRPr sz="1425" b="0" cap="all" spc="75" baseline="0">
                <a:solidFill>
                  <a:schemeClr val="tx2"/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7FF4B-1805-48E4-99EE-DC59AF86966A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EF78EF37-3614-49EF-9BAC-25F9B68970C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A1731-7AB8-4650-BB88-612B052C9520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8AC92A-1C43-4399-B63A-5AD6E6F3441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B798F-F61E-42CA-B46E-07CD766A8410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19887A-8D2E-4051-A8AA-44B93FD5AD8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1682871"/>
            <a:ext cx="3364992" cy="856123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165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2060" y="603504"/>
            <a:ext cx="3611880" cy="3936492"/>
          </a:xfrm>
        </p:spPr>
        <p:txBody>
          <a:bodyPr/>
          <a:lstStyle>
            <a:lvl1pPr>
              <a:defRPr sz="1425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76" y="2662439"/>
            <a:ext cx="2846070" cy="1645527"/>
          </a:xfrm>
        </p:spPr>
        <p:txBody>
          <a:bodyPr anchorCtr="1"/>
          <a:lstStyle>
            <a:lvl1pPr marL="0" indent="0" algn="ctr">
              <a:buNone/>
              <a:defRPr sz="1125">
                <a:solidFill>
                  <a:schemeClr val="tx1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3B48E-0FA6-4A02-B0C2-959CC62C667E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603250" y="4676775"/>
            <a:ext cx="3843338" cy="239713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E79678-7AED-4FD8-8BDC-4934E1F0A110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6392" y="1682871"/>
            <a:ext cx="3371249" cy="85098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165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2000" y="0"/>
            <a:ext cx="4576573" cy="51435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76" y="2662439"/>
            <a:ext cx="2846070" cy="1645528"/>
          </a:xfrm>
        </p:spPr>
        <p:txBody>
          <a:bodyPr anchorCtr="1"/>
          <a:lstStyle>
            <a:lvl1pPr marL="0" indent="0" algn="ctr">
              <a:buNone/>
              <a:defRPr sz="1125">
                <a:solidFill>
                  <a:schemeClr val="tx1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FD93294F-4593-4CB5-B439-712A8271256C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03250" y="4676775"/>
            <a:ext cx="3843338" cy="239713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ED5E3C-683D-4DCB-889D-35D953604C0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5BD4B-AC2A-40F8-B16A-7F482B9FC7A7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F2CFF5-6887-4870-AACE-C90989E4B21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9834" y="702945"/>
            <a:ext cx="973956" cy="373761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3352" y="702945"/>
            <a:ext cx="4648867" cy="373761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99823-0DE3-4C4F-893B-07664C9B23C6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240017-F742-4E83-AB9A-92FA210606C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3225" y="723900"/>
            <a:ext cx="5797550" cy="890588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673225" y="1978025"/>
            <a:ext cx="5797550" cy="232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Edit Master text styles</a:t>
            </a:r>
          </a:p>
          <a:p>
            <a:pPr lvl="1"/>
            <a:r>
              <a:rPr lang="en-US" altLang="ru-RU" smtClean="0"/>
              <a:t>Second level</a:t>
            </a:r>
          </a:p>
          <a:p>
            <a:pPr lvl="2"/>
            <a:r>
              <a:rPr lang="en-US" altLang="ru-RU" smtClean="0"/>
              <a:t>Third level</a:t>
            </a:r>
          </a:p>
          <a:p>
            <a:pPr lvl="3"/>
            <a:r>
              <a:rPr lang="en-US" altLang="ru-RU" smtClean="0"/>
              <a:t>Fourth level</a:t>
            </a:r>
          </a:p>
          <a:p>
            <a:pPr lvl="4"/>
            <a:r>
              <a:rPr lang="en-US" altLang="ru-RU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65813" y="4678363"/>
            <a:ext cx="2065337" cy="244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88">
                <a:solidFill>
                  <a:schemeClr val="tx1">
                    <a:alpha val="7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337CDD7-C618-41F9-AE9F-7DABA2D39BF1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0150" y="4676775"/>
            <a:ext cx="4425950" cy="2397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88">
                <a:solidFill>
                  <a:schemeClr val="tx1">
                    <a:alpha val="7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69263" y="4664075"/>
            <a:ext cx="274637" cy="27305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wrap="square" lIns="18288" tIns="45720" rIns="18288" bIns="45720" numCol="1" anchor="ctr" anchorCtr="0" compatLnSpc="1">
            <a:prstTxWarp prst="textNoShape">
              <a:avLst/>
            </a:prstTxWarp>
            <a:noAutofit/>
          </a:bodyPr>
          <a:lstStyle>
            <a:lvl1pPr algn="ctr" eaLnBrk="1" hangingPunct="1">
              <a:defRPr sz="800">
                <a:solidFill>
                  <a:srgbClr val="FFFFFF"/>
                </a:solidFill>
                <a:latin typeface="Corbel" pitchFamily="34" charset="0"/>
              </a:defRPr>
            </a:lvl1pPr>
          </a:lstStyle>
          <a:p>
            <a:fld id="{B69A0ED1-7F34-4C1B-BE7D-472D5AF486AF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90" r:id="rId8"/>
    <p:sldLayoutId id="2147483891" r:id="rId9"/>
    <p:sldLayoutId id="2147483888" r:id="rId10"/>
    <p:sldLayoutId id="2147483889" r:id="rId11"/>
  </p:sldLayoutIdLst>
  <p:txStyles>
    <p:titleStyle>
      <a:lvl1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 kern="1200" cap="all" spc="150">
          <a:solidFill>
            <a:srgbClr val="262626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262626"/>
          </a:solidFill>
          <a:latin typeface="Gill Sans MT" pitchFamily="34" charset="0"/>
        </a:defRPr>
      </a:lvl2pPr>
      <a:lvl3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262626"/>
          </a:solidFill>
          <a:latin typeface="Gill Sans MT" pitchFamily="34" charset="0"/>
        </a:defRPr>
      </a:lvl3pPr>
      <a:lvl4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262626"/>
          </a:solidFill>
          <a:latin typeface="Gill Sans MT" pitchFamily="34" charset="0"/>
        </a:defRPr>
      </a:lvl4pPr>
      <a:lvl5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262626"/>
          </a:solidFill>
          <a:latin typeface="Gill Sans MT" pitchFamily="34" charset="0"/>
        </a:defRPr>
      </a:lvl5pPr>
      <a:lvl6pPr marL="4572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262626"/>
          </a:solidFill>
          <a:latin typeface="Gill Sans MT" pitchFamily="34" charset="0"/>
        </a:defRPr>
      </a:lvl6pPr>
      <a:lvl7pPr marL="9144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262626"/>
          </a:solidFill>
          <a:latin typeface="Gill Sans MT" pitchFamily="34" charset="0"/>
        </a:defRPr>
      </a:lvl7pPr>
      <a:lvl8pPr marL="13716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262626"/>
          </a:solidFill>
          <a:latin typeface="Gill Sans MT" pitchFamily="34" charset="0"/>
        </a:defRPr>
      </a:lvl8pPr>
      <a:lvl9pPr marL="18288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2100">
          <a:solidFill>
            <a:srgbClr val="262626"/>
          </a:solidFill>
          <a:latin typeface="Gill Sans MT" pitchFamily="34" charset="0"/>
        </a:defRPr>
      </a:lvl9pPr>
    </p:titleStyle>
    <p:bodyStyle>
      <a:lvl1pPr marL="171450" indent="-171450" algn="l" defTabSz="685800" rtl="0" eaLnBrk="0" fontAlgn="base" hangingPunct="0">
        <a:spcBef>
          <a:spcPts val="750"/>
        </a:spcBef>
        <a:spcAft>
          <a:spcPct val="0"/>
        </a:spcAft>
        <a:buClr>
          <a:schemeClr val="accent2"/>
        </a:buClr>
        <a:buFont typeface="Arial" charset="0"/>
        <a:buChar char="•"/>
        <a:defRPr sz="1300" kern="1200">
          <a:solidFill>
            <a:srgbClr val="262626"/>
          </a:solidFill>
          <a:latin typeface="+mn-lt"/>
          <a:ea typeface="+mn-ea"/>
          <a:cs typeface="+mn-cs"/>
        </a:defRPr>
      </a:lvl1pPr>
      <a:lvl2pPr marL="342900" indent="-171450" algn="l" defTabSz="685800" rtl="0" eaLnBrk="0" fontAlgn="base" hangingPunct="0">
        <a:spcBef>
          <a:spcPts val="750"/>
        </a:spcBef>
        <a:spcAft>
          <a:spcPct val="0"/>
        </a:spcAft>
        <a:buClr>
          <a:schemeClr val="accent2"/>
        </a:buClr>
        <a:buFont typeface="Arial" charset="0"/>
        <a:buChar char="•"/>
        <a:defRPr sz="1200" kern="1200">
          <a:solidFill>
            <a:srgbClr val="262626"/>
          </a:solidFill>
          <a:latin typeface="+mn-lt"/>
          <a:ea typeface="+mn-ea"/>
          <a:cs typeface="+mn-cs"/>
        </a:defRPr>
      </a:lvl2pPr>
      <a:lvl3pPr marL="514350" indent="-171450" algn="l" defTabSz="685800" rtl="0" eaLnBrk="0" fontAlgn="base" hangingPunct="0">
        <a:spcBef>
          <a:spcPts val="750"/>
        </a:spcBef>
        <a:spcAft>
          <a:spcPct val="0"/>
        </a:spcAft>
        <a:buClr>
          <a:schemeClr val="accent2"/>
        </a:buClr>
        <a:buFont typeface="Arial" charset="0"/>
        <a:buChar char="•"/>
        <a:defRPr sz="1200" kern="1200">
          <a:solidFill>
            <a:srgbClr val="262626"/>
          </a:solidFill>
          <a:latin typeface="+mn-lt"/>
          <a:ea typeface="+mn-ea"/>
          <a:cs typeface="+mn-cs"/>
        </a:defRPr>
      </a:lvl3pPr>
      <a:lvl4pPr marL="685800" indent="-171450" algn="l" defTabSz="685800" rtl="0" eaLnBrk="0" fontAlgn="base" hangingPunct="0">
        <a:spcBef>
          <a:spcPts val="750"/>
        </a:spcBef>
        <a:spcAft>
          <a:spcPct val="0"/>
        </a:spcAft>
        <a:buClr>
          <a:schemeClr val="accent2"/>
        </a:buClr>
        <a:buFont typeface="Arial" charset="0"/>
        <a:buChar char="•"/>
        <a:defRPr sz="1200" kern="1200">
          <a:solidFill>
            <a:srgbClr val="262626"/>
          </a:solidFill>
          <a:latin typeface="+mn-lt"/>
          <a:ea typeface="+mn-ea"/>
          <a:cs typeface="+mn-cs"/>
        </a:defRPr>
      </a:lvl4pPr>
      <a:lvl5pPr marL="857250" indent="-171450" algn="l" defTabSz="685800" rtl="0" eaLnBrk="0" fontAlgn="base" hangingPunct="0">
        <a:spcBef>
          <a:spcPts val="750"/>
        </a:spcBef>
        <a:spcAft>
          <a:spcPct val="0"/>
        </a:spcAft>
        <a:buClr>
          <a:schemeClr val="accent2"/>
        </a:buClr>
        <a:buFont typeface="Arial" charset="0"/>
        <a:buChar char="•"/>
        <a:defRPr sz="1200" kern="1200">
          <a:solidFill>
            <a:srgbClr val="262626"/>
          </a:solidFill>
          <a:latin typeface="+mn-lt"/>
          <a:ea typeface="+mn-ea"/>
          <a:cs typeface="+mn-cs"/>
        </a:defRPr>
      </a:lvl5pPr>
      <a:lvl6pPr marL="984647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13235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013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412081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81150" y="1190625"/>
            <a:ext cx="7188200" cy="2224088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Организация педагогического сопровождения профессионального самоопределения обучающихся в условиях вертикальной интеграции образования</a:t>
            </a:r>
          </a:p>
        </p:txBody>
      </p:sp>
      <p:pic>
        <p:nvPicPr>
          <p:cNvPr id="4099" name="Picture 6" descr="C:\Users\Natalia\Contacts\Desktop\для работы\фиро лого пнг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0513" y="233363"/>
            <a:ext cx="1103312" cy="103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12750" y="3954463"/>
            <a:ext cx="8224838" cy="869950"/>
          </a:xfrm>
          <a:prstGeom prst="rect">
            <a:avLst/>
          </a:prstGeom>
          <a:noFill/>
        </p:spPr>
        <p:txBody>
          <a:bodyPr lIns="68580" tIns="34290" rIns="68580" bIns="3429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Сергеев Игорь Станиславович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к.п.н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., ведущий  научный сотрудник </a:t>
            </a:r>
            <a:r>
              <a:rPr lang="ru-RU" altLang="ru-RU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Центра профессионального образования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систем квалификаций ФГАУ «ФИРО»</a:t>
            </a:r>
            <a:endParaRPr lang="ru-RU" sz="1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75250" y="584200"/>
            <a:ext cx="2879725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Кемерово, 16 марта 2017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/>
          <p:cNvSpPr txBox="1">
            <a:spLocks noChangeArrowheads="1"/>
          </p:cNvSpPr>
          <p:nvPr/>
        </p:nvSpPr>
        <p:spPr bwMode="auto">
          <a:xfrm>
            <a:off x="209550" y="319088"/>
            <a:ext cx="2852738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Е.Ф. Сабуров (2006)</a:t>
            </a:r>
          </a:p>
          <a:p>
            <a:pPr algn="ctr" eaLnBrk="1" hangingPunct="1"/>
            <a:endParaRPr lang="ru-RU" altLang="ru-RU" sz="2000" b="1">
              <a:solidFill>
                <a:srgbClr val="C00000"/>
              </a:solidFill>
              <a:latin typeface="Arial" charset="0"/>
              <a:cs typeface="Arial" charset="0"/>
            </a:endParaRPr>
          </a:p>
          <a:p>
            <a:pPr algn="ctr" eaLnBrk="1" hangingPunct="1"/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ЭФФЕКТИВНАЯ</a:t>
            </a:r>
          </a:p>
          <a:p>
            <a:pPr algn="ctr" eaLnBrk="1" hangingPunct="1"/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ОБРАЗОВАТЕЛЬНАЯ</a:t>
            </a:r>
          </a:p>
          <a:p>
            <a:pPr algn="ctr" eaLnBrk="1" hangingPunct="1"/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СИСТЕМА РЕГИОНА.</a:t>
            </a:r>
          </a:p>
          <a:p>
            <a:pPr algn="ctr" eaLnBrk="1" hangingPunct="1"/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(Региональная</a:t>
            </a:r>
          </a:p>
          <a:p>
            <a:pPr algn="ctr" eaLnBrk="1" hangingPunct="1"/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«вертикальная</a:t>
            </a:r>
          </a:p>
          <a:p>
            <a:pPr algn="ctr" eaLnBrk="1" hangingPunct="1"/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интеграция»)</a:t>
            </a:r>
          </a:p>
        </p:txBody>
      </p:sp>
      <p:pic>
        <p:nvPicPr>
          <p:cNvPr id="5123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6288" y="120650"/>
            <a:ext cx="5734050" cy="496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/>
          <p:cNvSpPr txBox="1">
            <a:spLocks noChangeArrowheads="1"/>
          </p:cNvSpPr>
          <p:nvPr/>
        </p:nvSpPr>
        <p:spPr bwMode="auto">
          <a:xfrm>
            <a:off x="407988" y="165100"/>
            <a:ext cx="83280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2007</a:t>
            </a:r>
          </a:p>
          <a:p>
            <a:pPr algn="ctr" eaLnBrk="1" hangingPunct="1"/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«Принцип вертикальной интеграции – </a:t>
            </a:r>
            <a:b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</a:br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основа социальной эффективности общего образования»</a:t>
            </a:r>
          </a:p>
        </p:txBody>
      </p:sp>
      <p:pic>
        <p:nvPicPr>
          <p:cNvPr id="6147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2588" y="1403350"/>
            <a:ext cx="6257925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22538" y="587375"/>
            <a:ext cx="3956050" cy="40005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Непрерывность образования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31938" y="1544638"/>
            <a:ext cx="5892800" cy="70802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Непрерывность профессионального и образовательного самоопределения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52575" y="2809875"/>
            <a:ext cx="5894388" cy="708025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Непрерывность образовательного целеполагания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05000" y="4084638"/>
            <a:ext cx="5189538" cy="40005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Вертикальная интеграция образования</a:t>
            </a:r>
          </a:p>
        </p:txBody>
      </p:sp>
      <p:sp>
        <p:nvSpPr>
          <p:cNvPr id="7" name="Стрелка: вниз 6"/>
          <p:cNvSpPr/>
          <p:nvPr/>
        </p:nvSpPr>
        <p:spPr>
          <a:xfrm rot="10800000">
            <a:off x="4032250" y="987425"/>
            <a:ext cx="606425" cy="557213"/>
          </a:xfrm>
          <a:prstGeom prst="downArrow">
            <a:avLst/>
          </a:prstGeom>
          <a:solidFill>
            <a:schemeClr val="accent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Стрелка: вниз 7"/>
          <p:cNvSpPr/>
          <p:nvPr/>
        </p:nvSpPr>
        <p:spPr>
          <a:xfrm rot="10800000">
            <a:off x="4037013" y="2252663"/>
            <a:ext cx="606425" cy="557212"/>
          </a:xfrm>
          <a:prstGeom prst="downArrow">
            <a:avLst/>
          </a:prstGeom>
          <a:solidFill>
            <a:schemeClr val="accent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Стрелка: вниз 8"/>
          <p:cNvSpPr/>
          <p:nvPr/>
        </p:nvSpPr>
        <p:spPr>
          <a:xfrm rot="10800000">
            <a:off x="4032250" y="3527425"/>
            <a:ext cx="606425" cy="557213"/>
          </a:xfrm>
          <a:prstGeom prst="downArrow">
            <a:avLst/>
          </a:prstGeom>
          <a:solidFill>
            <a:schemeClr val="accent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Группа 10"/>
          <p:cNvGrpSpPr>
            <a:grpSpLocks/>
          </p:cNvGrpSpPr>
          <p:nvPr/>
        </p:nvGrpSpPr>
        <p:grpSpPr bwMode="auto">
          <a:xfrm>
            <a:off x="339725" y="307975"/>
            <a:ext cx="8321675" cy="4802188"/>
            <a:chOff x="340133" y="307561"/>
            <a:chExt cx="8321761" cy="4802192"/>
          </a:xfrm>
        </p:grpSpPr>
        <p:pic>
          <p:nvPicPr>
            <p:cNvPr id="8195" name="Рисунок 1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787937" y="350862"/>
              <a:ext cx="1490636" cy="37400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196" name="Рисунок 2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26811" y="2151353"/>
              <a:ext cx="1835083" cy="1619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Стрелка: вниз 3"/>
            <p:cNvSpPr/>
            <p:nvPr/>
          </p:nvSpPr>
          <p:spPr>
            <a:xfrm>
              <a:off x="2657907" y="329786"/>
              <a:ext cx="319091" cy="3916366"/>
            </a:xfrm>
            <a:prstGeom prst="downArrow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5" name="Стрелка: вниз 4"/>
            <p:cNvSpPr/>
            <p:nvPr/>
          </p:nvSpPr>
          <p:spPr>
            <a:xfrm rot="10800000">
              <a:off x="4040634" y="307561"/>
              <a:ext cx="319090" cy="3938591"/>
            </a:xfrm>
            <a:prstGeom prst="downArrow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199" name="TextBox 5"/>
            <p:cNvSpPr txBox="1">
              <a:spLocks noChangeArrowheads="1"/>
            </p:cNvSpPr>
            <p:nvPr/>
          </p:nvSpPr>
          <p:spPr bwMode="auto">
            <a:xfrm>
              <a:off x="340133" y="967562"/>
              <a:ext cx="2318007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1" hangingPunct="1"/>
              <a:r>
                <a:rPr lang="ru-RU" altLang="ru-RU" sz="2000" b="1">
                  <a:solidFill>
                    <a:srgbClr val="00B050"/>
                  </a:solidFill>
                  <a:latin typeface="Arial" charset="0"/>
                  <a:cs typeface="Arial" charset="0"/>
                </a:rPr>
                <a:t>ВЕРТИКАЛЬНАЯ</a:t>
              </a:r>
            </a:p>
            <a:p>
              <a:pPr algn="r" eaLnBrk="1" hangingPunct="1"/>
              <a:r>
                <a:rPr lang="ru-RU" altLang="ru-RU" sz="2000" b="1">
                  <a:solidFill>
                    <a:srgbClr val="00B050"/>
                  </a:solidFill>
                  <a:latin typeface="Arial" charset="0"/>
                  <a:cs typeface="Arial" charset="0"/>
                </a:rPr>
                <a:t>ИНТЕГРАЦИЯ</a:t>
              </a:r>
            </a:p>
          </p:txBody>
        </p:sp>
        <p:sp>
          <p:nvSpPr>
            <p:cNvPr id="8200" name="TextBox 6"/>
            <p:cNvSpPr txBox="1">
              <a:spLocks noChangeArrowheads="1"/>
            </p:cNvSpPr>
            <p:nvPr/>
          </p:nvSpPr>
          <p:spPr bwMode="auto">
            <a:xfrm>
              <a:off x="4359999" y="967562"/>
              <a:ext cx="2584362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altLang="ru-RU" sz="2000" b="1">
                  <a:solidFill>
                    <a:srgbClr val="0070C0"/>
                  </a:solidFill>
                  <a:latin typeface="Arial" charset="0"/>
                  <a:cs typeface="Arial" charset="0"/>
                </a:rPr>
                <a:t>НЕПРЕРЫВНОСТЬ</a:t>
              </a:r>
            </a:p>
            <a:p>
              <a:pPr eaLnBrk="1" hangingPunct="1"/>
              <a:r>
                <a:rPr lang="ru-RU" altLang="ru-RU" sz="2000" b="1">
                  <a:solidFill>
                    <a:srgbClr val="0070C0"/>
                  </a:solidFill>
                  <a:latin typeface="Arial" charset="0"/>
                  <a:cs typeface="Arial" charset="0"/>
                </a:rPr>
                <a:t>ОБРАЗОВАНИЯ</a:t>
              </a:r>
            </a:p>
          </p:txBody>
        </p:sp>
        <p:sp>
          <p:nvSpPr>
            <p:cNvPr id="8201" name="TextBox 7"/>
            <p:cNvSpPr txBox="1">
              <a:spLocks noChangeArrowheads="1"/>
            </p:cNvSpPr>
            <p:nvPr/>
          </p:nvSpPr>
          <p:spPr bwMode="auto">
            <a:xfrm>
              <a:off x="645760" y="4401867"/>
              <a:ext cx="6181051" cy="707886"/>
            </a:xfrm>
            <a:prstGeom prst="rect">
              <a:avLst/>
            </a:prstGeom>
            <a:noFill/>
            <a:ln w="19050">
              <a:solidFill>
                <a:srgbClr val="F20000"/>
              </a:solidFill>
              <a:prstDash val="sysDot"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ru-RU" altLang="ru-RU" sz="2000" b="1">
                  <a:solidFill>
                    <a:srgbClr val="F20000"/>
                  </a:solidFill>
                  <a:latin typeface="Arial" charset="0"/>
                  <a:cs typeface="Arial" charset="0"/>
                </a:rPr>
                <a:t>НЕПРЕРЫВНОЕ СОПРОВОЖДЕНИЕ</a:t>
              </a:r>
            </a:p>
            <a:p>
              <a:pPr algn="ctr" eaLnBrk="1" hangingPunct="1"/>
              <a:r>
                <a:rPr lang="ru-RU" altLang="ru-RU" sz="2000" b="1">
                  <a:solidFill>
                    <a:srgbClr val="F20000"/>
                  </a:solidFill>
                  <a:latin typeface="Arial" charset="0"/>
                  <a:cs typeface="Arial" charset="0"/>
                </a:rPr>
                <a:t>ПРОФЕССИОНАЛЬНОГО САМООПРЕДЕЛЕНИЯ</a:t>
              </a:r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 flipV="1">
              <a:off x="3532629" y="3668302"/>
              <a:ext cx="0" cy="733426"/>
            </a:xfrm>
            <a:prstGeom prst="line">
              <a:avLst/>
            </a:prstGeom>
            <a:ln w="19050">
              <a:solidFill>
                <a:srgbClr val="F2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484188" y="430213"/>
            <a:ext cx="981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2006-7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4638" y="1100138"/>
            <a:ext cx="2127250" cy="400050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Работодатель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4638" y="2287588"/>
            <a:ext cx="2127250" cy="708025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4638" y="3429000"/>
            <a:ext cx="2127250" cy="708025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Общее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274638" y="1806575"/>
            <a:ext cx="2314575" cy="0"/>
          </a:xfrm>
          <a:prstGeom prst="line">
            <a:avLst/>
          </a:prstGeom>
          <a:ln w="57150">
            <a:solidFill>
              <a:srgbClr val="F2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3" name="TextBox 7"/>
          <p:cNvSpPr txBox="1">
            <a:spLocks noChangeArrowheads="1"/>
          </p:cNvSpPr>
          <p:nvPr/>
        </p:nvSpPr>
        <p:spPr bwMode="auto">
          <a:xfrm>
            <a:off x="1828800" y="1838325"/>
            <a:ext cx="1081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b="1" i="1">
                <a:solidFill>
                  <a:srgbClr val="F20000"/>
                </a:solidFill>
                <a:latin typeface="Arial" charset="0"/>
                <a:cs typeface="Arial" charset="0"/>
              </a:rPr>
              <a:t>барьер!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643313" y="425450"/>
            <a:ext cx="9794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2016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33763" y="1570038"/>
            <a:ext cx="2125662" cy="1630362"/>
          </a:xfrm>
          <a:prstGeom prst="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Работодатель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33763" y="3963988"/>
            <a:ext cx="2125662" cy="708025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Общее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3433763" y="3565525"/>
            <a:ext cx="2312987" cy="0"/>
          </a:xfrm>
          <a:prstGeom prst="line">
            <a:avLst/>
          </a:prstGeom>
          <a:ln w="57150">
            <a:solidFill>
              <a:srgbClr val="F2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986338" y="3597275"/>
            <a:ext cx="1081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b="1" i="1">
                <a:solidFill>
                  <a:srgbClr val="F20000"/>
                </a:solidFill>
                <a:latin typeface="Arial" charset="0"/>
                <a:cs typeface="Arial" charset="0"/>
              </a:rPr>
              <a:t>барьер!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705600" y="425450"/>
            <a:ext cx="981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????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83350" y="1565275"/>
            <a:ext cx="2125663" cy="2862263"/>
          </a:xfrm>
          <a:prstGeom prst="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Работодатель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spc="-15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Общее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014663" y="909638"/>
            <a:ext cx="30527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1400" b="1" i="1">
                <a:solidFill>
                  <a:srgbClr val="00B050"/>
                </a:solidFill>
                <a:latin typeface="Arial" charset="0"/>
                <a:cs typeface="Arial" charset="0"/>
              </a:rPr>
              <a:t>Интеграция сферы труда </a:t>
            </a:r>
          </a:p>
          <a:p>
            <a:pPr eaLnBrk="1" hangingPunct="1"/>
            <a:r>
              <a:rPr lang="ru-RU" altLang="ru-RU" sz="1400" b="1" i="1">
                <a:solidFill>
                  <a:srgbClr val="00B050"/>
                </a:solidFill>
                <a:latin typeface="Arial" charset="0"/>
                <a:cs typeface="Arial" charset="0"/>
              </a:rPr>
              <a:t>и сферы професс. образования</a:t>
            </a:r>
          </a:p>
        </p:txBody>
      </p:sp>
      <p:cxnSp>
        <p:nvCxnSpPr>
          <p:cNvPr id="23" name="Прямая со стрелкой 22"/>
          <p:cNvCxnSpPr/>
          <p:nvPr/>
        </p:nvCxnSpPr>
        <p:spPr>
          <a:xfrm>
            <a:off x="4351338" y="2027238"/>
            <a:ext cx="20637" cy="49530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 flipV="1">
            <a:off x="4622800" y="2003425"/>
            <a:ext cx="11113" cy="49530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6303963" y="904875"/>
            <a:ext cx="26812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1400" b="1" i="1">
                <a:solidFill>
                  <a:srgbClr val="00B050"/>
                </a:solidFill>
                <a:latin typeface="Arial" charset="0"/>
                <a:cs typeface="Arial" charset="0"/>
              </a:rPr>
              <a:t>Вертикальная интеграция</a:t>
            </a:r>
          </a:p>
          <a:p>
            <a:pPr eaLnBrk="1" hangingPunct="1"/>
            <a:r>
              <a:rPr lang="ru-RU" altLang="ru-RU" sz="1400" b="1" i="1">
                <a:solidFill>
                  <a:srgbClr val="00B050"/>
                </a:solidFill>
                <a:latin typeface="Arial" charset="0"/>
                <a:cs typeface="Arial" charset="0"/>
              </a:rPr>
              <a:t>образования</a:t>
            </a:r>
          </a:p>
        </p:txBody>
      </p:sp>
      <p:cxnSp>
        <p:nvCxnSpPr>
          <p:cNvPr id="31" name="Прямая со стрелкой 30"/>
          <p:cNvCxnSpPr/>
          <p:nvPr/>
        </p:nvCxnSpPr>
        <p:spPr>
          <a:xfrm>
            <a:off x="7402513" y="2063750"/>
            <a:ext cx="20637" cy="49530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 flipV="1">
            <a:off x="7675563" y="2039938"/>
            <a:ext cx="11112" cy="49530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7396163" y="3233738"/>
            <a:ext cx="22225" cy="49530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H="1" flipV="1">
            <a:off x="7669213" y="3209925"/>
            <a:ext cx="11112" cy="49530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>
            <a:off x="6750050" y="2003425"/>
            <a:ext cx="9525" cy="1960563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 flipV="1">
            <a:off x="8342313" y="2003425"/>
            <a:ext cx="11112" cy="1960563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2" grpId="0" animBg="1"/>
      <p:bldP spid="14" grpId="0"/>
      <p:bldP spid="15" grpId="0"/>
      <p:bldP spid="16" grpId="0" animBg="1"/>
      <p:bldP spid="21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525" y="735013"/>
            <a:ext cx="8599488" cy="4408487"/>
          </a:xfrm>
        </p:spPr>
        <p:txBody>
          <a:bodyPr rtlCol="0">
            <a:noAutofit/>
          </a:bodyPr>
          <a:lstStyle/>
          <a:p>
            <a:pPr marL="342900" indent="-342900" eaLnBrk="1" fontAlgn="auto" hangingPunct="1">
              <a:spcAft>
                <a:spcPts val="0"/>
              </a:spcAft>
              <a:buClrTx/>
              <a:buSzPct val="150000"/>
              <a:buFont typeface="+mj-lt"/>
              <a:buAutoNum type="arabicPeriod"/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работодатель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rPr>
              <a:t>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профессиональное образование</a:t>
            </a:r>
          </a:p>
          <a:p>
            <a:pPr lvl="2" eaLnBrk="1" fontAlgn="auto" hangingPunct="1"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система квалификаций (НРК, профстандарт / </a:t>
            </a:r>
            <a:r>
              <a:rPr lang="ru-RU" sz="1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обрстандарт</a:t>
            </a:r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АПУ)</a:t>
            </a:r>
          </a:p>
          <a:p>
            <a:pPr lvl="2" eaLnBrk="1" fontAlgn="auto" hangingPunct="1"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ГЧП, профессионально-образовательные кластеры …</a:t>
            </a:r>
          </a:p>
          <a:p>
            <a:pPr marL="342900" indent="-342900" eaLnBrk="1" fontAlgn="auto" hangingPunct="1">
              <a:spcAft>
                <a:spcPts val="0"/>
              </a:spcAft>
              <a:buClrTx/>
              <a:buSzPct val="150000"/>
              <a:buFont typeface="+mj-lt"/>
              <a:buAutoNum type="arabicPeriod"/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работодатель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rPr>
              <a:t>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професс. образование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Wingdings 3" panose="05040102010807070707" pitchFamily="18" charset="2"/>
              </a:rPr>
              <a:t>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общее образование</a:t>
            </a:r>
          </a:p>
          <a:p>
            <a:pPr lvl="2" eaLnBrk="1" fontAlgn="auto" hangingPunct="1"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ст. 66.3, ФЗ-273 («профессиональная ориентация содержания среднего общего образования») </a:t>
            </a:r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…?</a:t>
            </a:r>
          </a:p>
          <a:p>
            <a:pPr lvl="2" eaLnBrk="1" fontAlgn="auto" hangingPunct="1"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курс «Технология» </a:t>
            </a:r>
            <a:r>
              <a:rPr lang="ru-RU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…?</a:t>
            </a:r>
          </a:p>
          <a:p>
            <a:pPr lvl="2" eaLnBrk="1" fontAlgn="auto" hangingPunct="1"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>
                <a:solidFill>
                  <a:srgbClr val="25460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«обходные механизмы»</a:t>
            </a:r>
          </a:p>
          <a:p>
            <a:pPr lvl="4" eaLnBrk="1" fontAlgn="auto" hangingPunct="1"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ü"/>
              <a:defRPr/>
            </a:pPr>
            <a:r>
              <a:rPr lang="ru-RU" sz="1800" b="1" dirty="0">
                <a:solidFill>
                  <a:srgbClr val="25460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solidFill>
                  <a:srgbClr val="25460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дополнительное образование детей (программы профориентационной и предпрофессиональной направленности)</a:t>
            </a:r>
          </a:p>
          <a:p>
            <a:pPr lvl="4" eaLnBrk="1" fontAlgn="auto" hangingPunct="1"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ü"/>
              <a:defRPr/>
            </a:pPr>
            <a:r>
              <a:rPr lang="ru-RU" sz="1800" dirty="0">
                <a:solidFill>
                  <a:srgbClr val="25460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профориентация во внеклассной и внешкольной деятельности (</a:t>
            </a:r>
            <a:r>
              <a:rPr lang="ru-RU" sz="1800" dirty="0" err="1">
                <a:solidFill>
                  <a:srgbClr val="25460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профинформирование</a:t>
            </a:r>
            <a:r>
              <a:rPr lang="ru-RU" sz="1800" dirty="0">
                <a:solidFill>
                  <a:srgbClr val="25460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800" dirty="0" err="1">
                <a:solidFill>
                  <a:srgbClr val="25460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нетворкинг</a:t>
            </a:r>
            <a:r>
              <a:rPr lang="ru-RU" sz="1800" dirty="0">
                <a:solidFill>
                  <a:srgbClr val="25460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практикоориентированные формы и технологии)</a:t>
            </a:r>
          </a:p>
        </p:txBody>
      </p:sp>
      <p:sp>
        <p:nvSpPr>
          <p:cNvPr id="10243" name="TextBox 3"/>
          <p:cNvSpPr txBox="1">
            <a:spLocks noChangeArrowheads="1"/>
          </p:cNvSpPr>
          <p:nvPr/>
        </p:nvSpPr>
        <p:spPr bwMode="auto">
          <a:xfrm>
            <a:off x="407988" y="165100"/>
            <a:ext cx="8328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000" b="1">
                <a:solidFill>
                  <a:srgbClr val="C00000"/>
                </a:solidFill>
                <a:latin typeface="Arial" charset="0"/>
                <a:cs typeface="Arial" charset="0"/>
              </a:rPr>
              <a:t>Механизмы, обеспечивающие вертикальную интеграцию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Группа 46"/>
          <p:cNvGrpSpPr>
            <a:grpSpLocks/>
          </p:cNvGrpSpPr>
          <p:nvPr/>
        </p:nvGrpSpPr>
        <p:grpSpPr bwMode="auto">
          <a:xfrm>
            <a:off x="1576388" y="176213"/>
            <a:ext cx="6753225" cy="4803775"/>
            <a:chOff x="1576896" y="175759"/>
            <a:chExt cx="6752040" cy="4803882"/>
          </a:xfrm>
        </p:grpSpPr>
        <p:sp>
          <p:nvSpPr>
            <p:cNvPr id="10" name="TextBox 9"/>
            <p:cNvSpPr txBox="1"/>
            <p:nvPr/>
          </p:nvSpPr>
          <p:spPr>
            <a:xfrm>
              <a:off x="4868793" y="836174"/>
              <a:ext cx="2126877" cy="163198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B050"/>
              </a:solidFill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Работодатель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Професс.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образование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868793" y="3230177"/>
              <a:ext cx="2126877" cy="7080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Общее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b="1" dirty="0">
                  <a:solidFill>
                    <a:schemeClr val="accent2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образование</a:t>
              </a:r>
            </a:p>
          </p:txBody>
        </p:sp>
        <p:cxnSp>
          <p:nvCxnSpPr>
            <p:cNvPr id="13" name="Прямая соединительная линия 12"/>
            <p:cNvCxnSpPr/>
            <p:nvPr/>
          </p:nvCxnSpPr>
          <p:spPr>
            <a:xfrm>
              <a:off x="4868793" y="2831705"/>
              <a:ext cx="2314169" cy="0"/>
            </a:xfrm>
            <a:prstGeom prst="line">
              <a:avLst/>
            </a:prstGeom>
            <a:ln w="57150">
              <a:solidFill>
                <a:srgbClr val="F2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70" name="TextBox 13"/>
            <p:cNvSpPr txBox="1">
              <a:spLocks noChangeArrowheads="1"/>
            </p:cNvSpPr>
            <p:nvPr/>
          </p:nvSpPr>
          <p:spPr bwMode="auto">
            <a:xfrm>
              <a:off x="6422375" y="2864004"/>
              <a:ext cx="108074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altLang="ru-RU" b="1" i="1">
                  <a:solidFill>
                    <a:srgbClr val="F20000"/>
                  </a:solidFill>
                  <a:latin typeface="Arial" charset="0"/>
                  <a:cs typeface="Arial" charset="0"/>
                </a:rPr>
                <a:t>барьер!</a:t>
              </a:r>
            </a:p>
          </p:txBody>
        </p:sp>
        <p:sp>
          <p:nvSpPr>
            <p:cNvPr id="11271" name="TextBox 20"/>
            <p:cNvSpPr txBox="1">
              <a:spLocks noChangeArrowheads="1"/>
            </p:cNvSpPr>
            <p:nvPr/>
          </p:nvSpPr>
          <p:spPr bwMode="auto">
            <a:xfrm>
              <a:off x="4259424" y="175759"/>
              <a:ext cx="406951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altLang="ru-RU" sz="1400" b="1" i="1">
                  <a:solidFill>
                    <a:srgbClr val="00B050"/>
                  </a:solidFill>
                  <a:latin typeface="Arial" charset="0"/>
                  <a:cs typeface="Arial" charset="0"/>
                </a:rPr>
                <a:t>Интеграция сферы труда </a:t>
              </a:r>
            </a:p>
            <a:p>
              <a:pPr eaLnBrk="1" hangingPunct="1"/>
              <a:r>
                <a:rPr lang="ru-RU" altLang="ru-RU" sz="1400" b="1" i="1">
                  <a:solidFill>
                    <a:srgbClr val="00B050"/>
                  </a:solidFill>
                  <a:latin typeface="Arial" charset="0"/>
                  <a:cs typeface="Arial" charset="0"/>
                </a:rPr>
                <a:t>и сферы профессионального образования</a:t>
              </a:r>
            </a:p>
          </p:txBody>
        </p:sp>
        <p:cxnSp>
          <p:nvCxnSpPr>
            <p:cNvPr id="23" name="Прямая со стрелкой 22"/>
            <p:cNvCxnSpPr/>
            <p:nvPr/>
          </p:nvCxnSpPr>
          <p:spPr>
            <a:xfrm>
              <a:off x="5786207" y="1293384"/>
              <a:ext cx="20633" cy="495311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 стрелкой 23"/>
            <p:cNvCxnSpPr/>
            <p:nvPr/>
          </p:nvCxnSpPr>
          <p:spPr>
            <a:xfrm flipH="1" flipV="1">
              <a:off x="6059209" y="1269570"/>
              <a:ext cx="11110" cy="495311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>
              <a:stCxn id="10" idx="1"/>
            </p:cNvCxnSpPr>
            <p:nvPr/>
          </p:nvCxnSpPr>
          <p:spPr>
            <a:xfrm flipH="1">
              <a:off x="3295856" y="1652167"/>
              <a:ext cx="1572937" cy="0"/>
            </a:xfrm>
            <a:prstGeom prst="line">
              <a:avLst/>
            </a:prstGeom>
            <a:ln w="28575">
              <a:solidFill>
                <a:srgbClr val="00B05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>
              <a:off x="3295856" y="1652167"/>
              <a:ext cx="23809" cy="1932030"/>
            </a:xfrm>
            <a:prstGeom prst="line">
              <a:avLst/>
            </a:prstGeom>
            <a:ln w="28575">
              <a:solidFill>
                <a:srgbClr val="00B05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 flipH="1" flipV="1">
              <a:off x="3268874" y="3560384"/>
              <a:ext cx="282525" cy="23813"/>
            </a:xfrm>
            <a:prstGeom prst="line">
              <a:avLst/>
            </a:prstGeom>
            <a:ln w="28575">
              <a:solidFill>
                <a:srgbClr val="00B050"/>
              </a:solidFill>
              <a:prstDash val="dash"/>
              <a:headEnd type="stealth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77" name="TextBox 39"/>
            <p:cNvSpPr txBox="1">
              <a:spLocks noChangeArrowheads="1"/>
            </p:cNvSpPr>
            <p:nvPr/>
          </p:nvSpPr>
          <p:spPr bwMode="auto">
            <a:xfrm>
              <a:off x="1576896" y="1832730"/>
              <a:ext cx="1483035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ru-RU" altLang="ru-RU" sz="1600" b="1" i="1">
                  <a:solidFill>
                    <a:srgbClr val="00B050"/>
                  </a:solidFill>
                  <a:latin typeface="Arial" charset="0"/>
                  <a:cs typeface="Arial" charset="0"/>
                </a:rPr>
                <a:t>«обходные</a:t>
              </a:r>
            </a:p>
            <a:p>
              <a:pPr eaLnBrk="1" hangingPunct="1"/>
              <a:r>
                <a:rPr lang="ru-RU" altLang="ru-RU" sz="1600" b="1" i="1">
                  <a:solidFill>
                    <a:srgbClr val="00B050"/>
                  </a:solidFill>
                  <a:latin typeface="Arial" charset="0"/>
                  <a:cs typeface="Arial" charset="0"/>
                </a:rPr>
                <a:t>механизмы»</a:t>
              </a:r>
              <a:endParaRPr lang="ru-RU" altLang="ru-RU" b="1" i="1">
                <a:solidFill>
                  <a:srgbClr val="00B050"/>
                </a:solidFill>
                <a:latin typeface="Arial" charset="0"/>
                <a:cs typeface="Arial" charset="0"/>
              </a:endParaRPr>
            </a:p>
          </p:txBody>
        </p:sp>
        <p:cxnSp>
          <p:nvCxnSpPr>
            <p:cNvPr id="41" name="Прямая соединительная линия 40"/>
            <p:cNvCxnSpPr>
              <a:endCxn id="12" idx="1"/>
            </p:cNvCxnSpPr>
            <p:nvPr/>
          </p:nvCxnSpPr>
          <p:spPr>
            <a:xfrm>
              <a:off x="4167241" y="3584197"/>
              <a:ext cx="701552" cy="0"/>
            </a:xfrm>
            <a:prstGeom prst="line">
              <a:avLst/>
            </a:prstGeom>
            <a:ln w="28575">
              <a:solidFill>
                <a:schemeClr val="accent2">
                  <a:lumMod val="50000"/>
                </a:schemeClr>
              </a:solidFill>
              <a:prstDash val="solid"/>
              <a:headEnd type="stealth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279" name="Рисунок 4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84760" y="3230902"/>
              <a:ext cx="874664" cy="1440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6" name="TextBox 45"/>
            <p:cNvSpPr txBox="1"/>
            <p:nvPr/>
          </p:nvSpPr>
          <p:spPr>
            <a:xfrm>
              <a:off x="1854659" y="4609745"/>
              <a:ext cx="5328303" cy="36989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dirty="0">
                  <a:latin typeface="Arial" panose="020B0604020202020204" pitchFamily="34" charset="0"/>
                  <a:cs typeface="Arial" panose="020B0604020202020204" pitchFamily="34" charset="0"/>
                </a:rPr>
                <a:t>«Конфликтующие реальности» </a:t>
              </a:r>
              <a:r>
                <a:rPr lang="ru-RU" i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</a:t>
              </a:r>
              <a:r>
                <a:rPr lang="ru-RU" i="1" dirty="0" err="1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Э.Ф.Зеер</a:t>
              </a:r>
              <a:r>
                <a:rPr lang="ru-RU" i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и др.)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3575" y="735013"/>
            <a:ext cx="7991475" cy="222091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ClrTx/>
              <a:buSzPct val="150000"/>
              <a:buFont typeface="Arial" panose="020B0604020202020204" pitchFamily="34" charset="0"/>
              <a:buChar char="•"/>
              <a:defRPr/>
            </a:pPr>
            <a:r>
              <a:rPr lang="ru-RU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Социально-политическая конъюнктура</a:t>
            </a:r>
          </a:p>
          <a:p>
            <a:pPr lvl="2" eaLnBrk="1" fontAlgn="auto" hangingPunct="1"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defRPr/>
            </a:pPr>
            <a:r>
              <a:rPr lang="ru-RU" sz="165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воспроизводство мифа</a:t>
            </a:r>
          </a:p>
          <a:p>
            <a:pPr lvl="2" eaLnBrk="1" fontAlgn="auto" hangingPunct="1"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defRPr/>
            </a:pPr>
            <a:r>
              <a:rPr lang="ru-RU" sz="165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ЕГЭ и </a:t>
            </a:r>
            <a:r>
              <a:rPr lang="ru-RU" sz="1650" b="1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вузоцентризм</a:t>
            </a:r>
            <a:r>
              <a:rPr lang="ru-RU" sz="165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родительской общественности</a:t>
            </a:r>
          </a:p>
          <a:p>
            <a:pPr lvl="2" eaLnBrk="1" fontAlgn="auto" hangingPunct="1"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defRPr/>
            </a:pPr>
            <a:r>
              <a:rPr lang="ru-RU" sz="165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разная стоимость «академического» и «практикоориентированного» </a:t>
            </a:r>
          </a:p>
          <a:p>
            <a:pPr eaLnBrk="1" fontAlgn="auto" hangingPunct="1">
              <a:spcAft>
                <a:spcPts val="0"/>
              </a:spcAft>
              <a:buClrTx/>
              <a:buSzPct val="150000"/>
              <a:buFont typeface="Arial" panose="020B0604020202020204" pitchFamily="34" charset="0"/>
              <a:buChar char="•"/>
              <a:defRPr/>
            </a:pPr>
            <a:r>
              <a:rPr lang="ru-RU" sz="1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Собственные интересы системы образования</a:t>
            </a:r>
          </a:p>
          <a:p>
            <a:pPr lvl="2" eaLnBrk="1" fontAlgn="auto" hangingPunct="1"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defRPr/>
            </a:pPr>
            <a:r>
              <a:rPr lang="ru-RU" sz="165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сохранение </a:t>
            </a:r>
            <a:r>
              <a:rPr lang="en-US" sz="165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status quo</a:t>
            </a:r>
          </a:p>
          <a:p>
            <a:pPr lvl="2" eaLnBrk="1" fontAlgn="auto" hangingPunct="1"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defRPr/>
            </a:pPr>
            <a:endParaRPr lang="en-US" sz="165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1" indent="0" eaLnBrk="1" fontAlgn="auto" hangingPunct="1"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defRPr/>
            </a:pPr>
            <a:endParaRPr lang="ru-RU" sz="1650" dirty="0">
              <a:solidFill>
                <a:srgbClr val="25460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91" name="TextBox 3"/>
          <p:cNvSpPr txBox="1">
            <a:spLocks noChangeArrowheads="1"/>
          </p:cNvSpPr>
          <p:nvPr/>
        </p:nvSpPr>
        <p:spPr bwMode="auto">
          <a:xfrm>
            <a:off x="407988" y="165100"/>
            <a:ext cx="8328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400" b="1">
                <a:solidFill>
                  <a:srgbClr val="C00000"/>
                </a:solidFill>
                <a:latin typeface="Arial" charset="0"/>
                <a:cs typeface="Arial" charset="0"/>
              </a:rPr>
              <a:t>Препятствия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46113" y="2955925"/>
            <a:ext cx="7851775" cy="16462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SzPct val="150000"/>
              <a:buFont typeface="Arial" panose="020B0604020202020204" pitchFamily="34" charset="0"/>
              <a:buChar char="•"/>
              <a:defRPr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Научно-методологические проблемы</a:t>
            </a:r>
          </a:p>
          <a:p>
            <a:pPr lvl="2" eaLnBrk="1" fontAlgn="auto" hangingPunct="1">
              <a:spcBef>
                <a:spcPts val="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-"/>
              <a:defRPr/>
            </a:pPr>
            <a:r>
              <a:rPr lang="ru-RU" sz="165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разные логики целеполагания</a:t>
            </a:r>
            <a:br>
              <a:rPr lang="ru-RU" sz="165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(«от возрастных особенностей усвоения» </a:t>
            </a:r>
            <a:r>
              <a:rPr lang="en-US" sz="1600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vs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«от социального заказа»)</a:t>
            </a:r>
          </a:p>
          <a:p>
            <a:pPr lvl="2" eaLnBrk="1" fontAlgn="auto" hangingPunct="1">
              <a:spcBef>
                <a:spcPts val="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-"/>
              <a:defRPr/>
            </a:pPr>
            <a:r>
              <a:rPr lang="ru-RU" sz="165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разные логики построения содержания</a:t>
            </a:r>
            <a:br>
              <a:rPr lang="ru-RU" sz="165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(«от структуры и содержания науки» </a:t>
            </a:r>
            <a:r>
              <a:rPr lang="en-US" sz="1600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vs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«от ожидаемых результатов»)</a:t>
            </a:r>
            <a:endParaRPr lang="ru-RU" sz="165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4538" y="3582988"/>
            <a:ext cx="7991475" cy="1414462"/>
          </a:xfrm>
        </p:spPr>
        <p:txBody>
          <a:bodyPr rtlCol="0">
            <a:normAutofit/>
          </a:bodyPr>
          <a:lstStyle/>
          <a:p>
            <a:pPr marL="342900" indent="-342900" eaLnBrk="1" fontAlgn="auto" hangingPunct="1">
              <a:spcAft>
                <a:spcPts val="0"/>
              </a:spcAft>
              <a:buClrTx/>
              <a:buSzPct val="150000"/>
              <a:buFont typeface="+mj-lt"/>
              <a:buAutoNum type="arabicPeriod"/>
              <a:defRPr/>
            </a:pP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согласовать (в общем образовании) способы целеполагания – «от возраста» и «от результата»?</a:t>
            </a:r>
          </a:p>
          <a:p>
            <a:pPr marL="342900" indent="-342900" eaLnBrk="1" fontAlgn="auto" hangingPunct="1">
              <a:spcAft>
                <a:spcPts val="0"/>
              </a:spcAft>
              <a:buClrTx/>
              <a:buSzPct val="150000"/>
              <a:buFont typeface="+mj-lt"/>
              <a:buAutoNum type="arabicPeriod"/>
              <a:defRPr/>
            </a:pP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Можно ли согласовать (в общем образовании) </a:t>
            </a:r>
            <a:b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 научности с принципом практикоориентированности?</a:t>
            </a:r>
            <a:endParaRPr lang="en-US" sz="165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eaLnBrk="1" fontAlgn="auto" hangingPunct="1"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defRPr/>
            </a:pPr>
            <a:endParaRPr lang="en-US" sz="165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lvl="1" indent="0" eaLnBrk="1" fontAlgn="auto" hangingPunct="1">
              <a:spcAft>
                <a:spcPts val="0"/>
              </a:spcAft>
              <a:buClrTx/>
              <a:buSzPct val="100000"/>
              <a:buFont typeface="Arial" panose="020B0604020202020204" pitchFamily="34" charset="0"/>
              <a:buNone/>
              <a:defRPr/>
            </a:pPr>
            <a:endParaRPr lang="ru-RU" sz="165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5" name="TextBox 3"/>
          <p:cNvSpPr txBox="1">
            <a:spLocks noChangeArrowheads="1"/>
          </p:cNvSpPr>
          <p:nvPr/>
        </p:nvSpPr>
        <p:spPr bwMode="auto">
          <a:xfrm>
            <a:off x="258763" y="3117850"/>
            <a:ext cx="8328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400" b="1">
                <a:solidFill>
                  <a:srgbClr val="C00000"/>
                </a:solidFill>
                <a:latin typeface="Arial" charset="0"/>
                <a:cs typeface="Arial" charset="0"/>
              </a:rPr>
              <a:t>Вопросы для размышления</a:t>
            </a:r>
          </a:p>
        </p:txBody>
      </p:sp>
      <p:sp>
        <p:nvSpPr>
          <p:cNvPr id="13316" name="TextBox 5"/>
          <p:cNvSpPr txBox="1">
            <a:spLocks noChangeArrowheads="1"/>
          </p:cNvSpPr>
          <p:nvPr/>
        </p:nvSpPr>
        <p:spPr bwMode="auto">
          <a:xfrm>
            <a:off x="576263" y="200025"/>
            <a:ext cx="8328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400" b="1">
                <a:solidFill>
                  <a:srgbClr val="C00000"/>
                </a:solidFill>
                <a:latin typeface="Arial" charset="0"/>
                <a:cs typeface="Arial" charset="0"/>
              </a:rPr>
              <a:t>Вывод</a:t>
            </a:r>
          </a:p>
        </p:txBody>
      </p:sp>
      <p:sp>
        <p:nvSpPr>
          <p:cNvPr id="13317" name="Объект 2"/>
          <p:cNvSpPr txBox="1">
            <a:spLocks/>
          </p:cNvSpPr>
          <p:nvPr/>
        </p:nvSpPr>
        <p:spPr bwMode="auto">
          <a:xfrm>
            <a:off x="138113" y="661988"/>
            <a:ext cx="8847137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1450" indent="-171450" defTabSz="685800" eaLnBrk="1" hangingPunct="1">
              <a:spcBef>
                <a:spcPts val="750"/>
              </a:spcBef>
              <a:buSzPct val="150000"/>
              <a:buFont typeface="Wingdings" pitchFamily="2" charset="2"/>
              <a:buChar char="Ø"/>
            </a:pPr>
            <a:r>
              <a:rPr lang="ru-RU" altLang="ru-RU" b="1">
                <a:solidFill>
                  <a:srgbClr val="002060"/>
                </a:solidFill>
                <a:latin typeface="Arial" charset="0"/>
                <a:cs typeface="Arial" charset="0"/>
              </a:rPr>
              <a:t>  Профориентация – не более чем «обходной механизм» вертикальной </a:t>
            </a:r>
            <a:br>
              <a:rPr lang="ru-RU" altLang="ru-RU" b="1">
                <a:solidFill>
                  <a:srgbClr val="002060"/>
                </a:solidFill>
                <a:latin typeface="Arial" charset="0"/>
                <a:cs typeface="Arial" charset="0"/>
              </a:rPr>
            </a:br>
            <a:r>
              <a:rPr lang="ru-RU" altLang="ru-RU" b="1">
                <a:solidFill>
                  <a:srgbClr val="002060"/>
                </a:solidFill>
                <a:latin typeface="Arial" charset="0"/>
                <a:cs typeface="Arial" charset="0"/>
              </a:rPr>
              <a:t>    интеграции образования.</a:t>
            </a:r>
          </a:p>
          <a:p>
            <a:pPr marL="171450" indent="-171450" defTabSz="685800" eaLnBrk="1" hangingPunct="1">
              <a:spcBef>
                <a:spcPts val="750"/>
              </a:spcBef>
              <a:buSzPct val="150000"/>
              <a:buFont typeface="Wingdings" pitchFamily="2" charset="2"/>
              <a:buChar char="Ø"/>
            </a:pPr>
            <a:r>
              <a:rPr lang="ru-RU" altLang="ru-RU" b="1">
                <a:solidFill>
                  <a:srgbClr val="002060"/>
                </a:solidFill>
                <a:latin typeface="Arial" charset="0"/>
                <a:cs typeface="Arial" charset="0"/>
              </a:rPr>
              <a:t>  Необходимо обеспечить сопровождение профессионального </a:t>
            </a:r>
            <a:br>
              <a:rPr lang="ru-RU" altLang="ru-RU" b="1">
                <a:solidFill>
                  <a:srgbClr val="002060"/>
                </a:solidFill>
                <a:latin typeface="Arial" charset="0"/>
                <a:cs typeface="Arial" charset="0"/>
              </a:rPr>
            </a:br>
            <a:r>
              <a:rPr lang="ru-RU" altLang="ru-RU" b="1">
                <a:solidFill>
                  <a:srgbClr val="002060"/>
                </a:solidFill>
                <a:latin typeface="Arial" charset="0"/>
                <a:cs typeface="Arial" charset="0"/>
              </a:rPr>
              <a:t>    самоопределения, встроенное в основной контур общего образования.</a:t>
            </a:r>
          </a:p>
          <a:p>
            <a:pPr marL="171450" indent="-171450" defTabSz="685800" eaLnBrk="1" hangingPunct="1">
              <a:spcBef>
                <a:spcPts val="750"/>
              </a:spcBef>
              <a:buSzPct val="150000"/>
              <a:buFont typeface="Wingdings" pitchFamily="2" charset="2"/>
              <a:buChar char="Ø"/>
            </a:pPr>
            <a:r>
              <a:rPr lang="ru-RU" altLang="ru-RU" b="1">
                <a:solidFill>
                  <a:srgbClr val="002060"/>
                </a:solidFill>
                <a:latin typeface="Arial" charset="0"/>
                <a:cs typeface="Arial" charset="0"/>
              </a:rPr>
              <a:t>  Для этого нужно трансформировать существующую теорию и практику </a:t>
            </a:r>
            <a:br>
              <a:rPr lang="ru-RU" altLang="ru-RU" b="1">
                <a:solidFill>
                  <a:srgbClr val="002060"/>
                </a:solidFill>
                <a:latin typeface="Arial" charset="0"/>
                <a:cs typeface="Arial" charset="0"/>
              </a:rPr>
            </a:br>
            <a:r>
              <a:rPr lang="ru-RU" altLang="ru-RU" b="1">
                <a:solidFill>
                  <a:srgbClr val="002060"/>
                </a:solidFill>
                <a:latin typeface="Arial" charset="0"/>
                <a:cs typeface="Arial" charset="0"/>
              </a:rPr>
              <a:t>    общего образования</a:t>
            </a:r>
            <a:endParaRPr lang="en-US" altLang="ru-RU" sz="1600" b="1">
              <a:solidFill>
                <a:srgbClr val="002060"/>
              </a:solidFill>
              <a:latin typeface="Arial" charset="0"/>
              <a:cs typeface="Arial" charset="0"/>
            </a:endParaRPr>
          </a:p>
          <a:p>
            <a:pPr marL="171450" lvl="1" defTabSz="685800" eaLnBrk="1" hangingPunct="1">
              <a:spcBef>
                <a:spcPts val="750"/>
              </a:spcBef>
              <a:buFont typeface="Arial" charset="0"/>
              <a:buNone/>
            </a:pPr>
            <a:endParaRPr lang="ru-RU" altLang="ru-RU" sz="1600">
              <a:solidFill>
                <a:srgbClr val="00206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осылка">
  <a:themeElements>
    <a:clrScheme name="Посылка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Посылка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осылка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509</TotalTime>
  <Words>306</Words>
  <Application>Microsoft Office PowerPoint</Application>
  <PresentationFormat>Экран (16:9)</PresentationFormat>
  <Paragraphs>95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Gill Sans MT</vt:lpstr>
      <vt:lpstr>Arial</vt:lpstr>
      <vt:lpstr>Calibri</vt:lpstr>
      <vt:lpstr>Corbel</vt:lpstr>
      <vt:lpstr>Wingdings 3</vt:lpstr>
      <vt:lpstr>Wingdings</vt:lpstr>
      <vt:lpstr>Посылка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Игорь Сергеев</dc:creator>
  <cp:lastModifiedBy>galex</cp:lastModifiedBy>
  <cp:revision>44</cp:revision>
  <dcterms:created xsi:type="dcterms:W3CDTF">2016-11-09T08:59:26Z</dcterms:created>
  <dcterms:modified xsi:type="dcterms:W3CDTF">2017-03-27T02:20:22Z</dcterms:modified>
</cp:coreProperties>
</file>